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303" r:id="rId3"/>
    <p:sldId id="275" r:id="rId4"/>
    <p:sldId id="392" r:id="rId5"/>
    <p:sldId id="385" r:id="rId6"/>
    <p:sldId id="382" r:id="rId7"/>
    <p:sldId id="386" r:id="rId8"/>
    <p:sldId id="387" r:id="rId9"/>
    <p:sldId id="388" r:id="rId10"/>
    <p:sldId id="333" r:id="rId11"/>
    <p:sldId id="400" r:id="rId12"/>
    <p:sldId id="337" r:id="rId13"/>
    <p:sldId id="401" r:id="rId14"/>
    <p:sldId id="339" r:id="rId15"/>
    <p:sldId id="340" r:id="rId16"/>
    <p:sldId id="341" r:id="rId17"/>
    <p:sldId id="402" r:id="rId18"/>
    <p:sldId id="403" r:id="rId19"/>
    <p:sldId id="404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46" r:id="rId31"/>
    <p:sldId id="447" r:id="rId32"/>
    <p:sldId id="448" r:id="rId33"/>
    <p:sldId id="449" r:id="rId34"/>
    <p:sldId id="450" r:id="rId35"/>
    <p:sldId id="451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EFEEED"/>
    <a:srgbClr val="F4F3F2"/>
    <a:srgbClr val="E4E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8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4F1B1-7D5D-44E6-B019-F38F045C8587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75777-0184-4C6A-836C-A5D464A7C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56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3506-32AA-462A-902C-C90C78180294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D9F-961C-47D0-92A7-CE8C42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23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3506-32AA-462A-902C-C90C78180294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D9F-961C-47D0-92A7-CE8C42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661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3506-32AA-462A-902C-C90C78180294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D9F-961C-47D0-92A7-CE8C42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9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3506-32AA-462A-902C-C90C78180294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D9F-961C-47D0-92A7-CE8C42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0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3506-32AA-462A-902C-C90C78180294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D9F-961C-47D0-92A7-CE8C42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98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3506-32AA-462A-902C-C90C78180294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D9F-961C-47D0-92A7-CE8C42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0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3506-32AA-462A-902C-C90C78180294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D9F-961C-47D0-92A7-CE8C42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12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3506-32AA-462A-902C-C90C78180294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D9F-961C-47D0-92A7-CE8C42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04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3506-32AA-462A-902C-C90C78180294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D9F-961C-47D0-92A7-CE8C42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10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3506-32AA-462A-902C-C90C78180294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D9F-961C-47D0-92A7-CE8C42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8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13506-32AA-462A-902C-C90C78180294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2D9F-961C-47D0-92A7-CE8C42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89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13506-32AA-462A-902C-C90C78180294}" type="datetimeFigureOut">
              <a:rPr lang="ru-RU" smtClean="0"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52D9F-961C-47D0-92A7-CE8C4204C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4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nf.demo.1c.ru/unf/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3148" y="1907554"/>
            <a:ext cx="9144000" cy="23876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БИЗНЕС-АНАЛИЗ </a:t>
            </a:r>
            <a:br>
              <a:rPr lang="ru-RU" b="1" dirty="0" smtClean="0"/>
            </a:br>
            <a:r>
              <a:rPr lang="ru-RU" b="1" dirty="0" smtClean="0"/>
              <a:t>В СРЕДЕ 1С:ПРЕДПРИЯТИЕ 8.3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8557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57213"/>
            <a:ext cx="1009650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441356" y="365760"/>
            <a:ext cx="3012707" cy="1771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0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80" y="742301"/>
            <a:ext cx="9013474" cy="501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1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67" y="607746"/>
            <a:ext cx="1009650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14097" y="375385"/>
            <a:ext cx="3012707" cy="17710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57213"/>
            <a:ext cx="1009650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14097" y="375385"/>
            <a:ext cx="3012707" cy="17710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57213"/>
            <a:ext cx="1009650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14097" y="375385"/>
            <a:ext cx="3012707" cy="17710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30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57213"/>
            <a:ext cx="1009650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53112" y="202129"/>
            <a:ext cx="3012707" cy="17710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95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57213"/>
            <a:ext cx="10096500" cy="574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114097" y="375385"/>
            <a:ext cx="3012707" cy="177104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6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Анализ отчета. Кассовый разрыв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98" y="1383832"/>
            <a:ext cx="68008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576337"/>
            <a:ext cx="729615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48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Управление ДС: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15" y="1486852"/>
            <a:ext cx="4705350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43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827" y="227092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+mn-lt"/>
                <a:cs typeface="Times New Roman" pitchFamily="18" charset="0"/>
              </a:rPr>
              <a:t>БИЗНЕС-АНАЛИЗ</a:t>
            </a:r>
            <a:br>
              <a:rPr lang="ru-RU" b="1" dirty="0" smtClean="0">
                <a:solidFill>
                  <a:srgbClr val="00B0F0"/>
                </a:solidFill>
                <a:latin typeface="+mn-lt"/>
                <a:cs typeface="Times New Roman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B0F0"/>
                </a:solidFill>
                <a:latin typeface="+mn-lt"/>
                <a:cs typeface="Times New Roman" pitchFamily="18" charset="0"/>
              </a:rPr>
            </a:br>
            <a:r>
              <a:rPr lang="ru-RU" b="1" dirty="0" smtClean="0">
                <a:solidFill>
                  <a:srgbClr val="00B0F0"/>
                </a:solidFill>
                <a:latin typeface="+mn-lt"/>
                <a:cs typeface="Times New Roman" pitchFamily="18" charset="0"/>
              </a:rPr>
              <a:t>УПРАВЛЕНИЕ ПРИБЫЛЬЮ</a:t>
            </a:r>
            <a:endParaRPr lang="ru-RU" b="1" dirty="0">
              <a:solidFill>
                <a:srgbClr val="00B0F0"/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Работа в УНФ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878" y="158302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Ссылка демоверсия программного продукта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en-US" dirty="0">
                <a:hlinkClick r:id="rId2"/>
              </a:rPr>
              <a:t>https://unf.demo.1c.ru/unf/ru/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6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0761" y="783808"/>
            <a:ext cx="9896475" cy="4905375"/>
            <a:chOff x="810879" y="783808"/>
            <a:chExt cx="9896475" cy="4905375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879" y="783808"/>
              <a:ext cx="9896475" cy="490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9042983" y="783808"/>
              <a:ext cx="1583307" cy="996866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34" y="646748"/>
            <a:ext cx="5247823" cy="560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4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3161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Но! Метод начисления эффективнее</a:t>
            </a:r>
            <a:endParaRPr lang="ru-RU" b="1" dirty="0">
              <a:solidFill>
                <a:srgbClr val="FFC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43012" y="1535381"/>
            <a:ext cx="9705975" cy="5057775"/>
            <a:chOff x="1243012" y="1535381"/>
            <a:chExt cx="9705975" cy="5057775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012" y="1535381"/>
              <a:ext cx="9705975" cy="5057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9379867" y="1535381"/>
              <a:ext cx="1569119" cy="880560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8071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900113"/>
            <a:ext cx="97059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68264" y="1611781"/>
            <a:ext cx="988846" cy="799497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089505" y="900113"/>
            <a:ext cx="1998797" cy="880561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7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43013" y="890337"/>
            <a:ext cx="9705975" cy="5067551"/>
            <a:chOff x="1243013" y="890337"/>
            <a:chExt cx="9705975" cy="5067551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013" y="900113"/>
              <a:ext cx="9705975" cy="5057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9389494" y="890337"/>
              <a:ext cx="1559494" cy="890337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800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43013" y="812284"/>
            <a:ext cx="9705975" cy="5145604"/>
            <a:chOff x="1243013" y="812284"/>
            <a:chExt cx="9705975" cy="5145604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013" y="900113"/>
              <a:ext cx="9705975" cy="5057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9196988" y="812284"/>
              <a:ext cx="1751999" cy="901013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0802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900113"/>
            <a:ext cx="97059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68264" y="1611781"/>
            <a:ext cx="988846" cy="799497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196988" y="812284"/>
            <a:ext cx="1751999" cy="901013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72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900113"/>
            <a:ext cx="97059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96988" y="812284"/>
            <a:ext cx="1751999" cy="901013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3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900113"/>
            <a:ext cx="97059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96988" y="812284"/>
            <a:ext cx="1751999" cy="901013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900113"/>
            <a:ext cx="97059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96988" y="812284"/>
            <a:ext cx="1751999" cy="901013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900113"/>
            <a:ext cx="97059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96988" y="812284"/>
            <a:ext cx="1751999" cy="901013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Работа в 1С: УНФ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Что необходимо для начала учета в программе:</a:t>
            </a:r>
          </a:p>
          <a:p>
            <a:pPr marL="514350" indent="-514350">
              <a:buAutoNum type="arabicPeriod"/>
            </a:pPr>
            <a:r>
              <a:rPr lang="ru-RU" dirty="0" smtClean="0"/>
              <a:t>Устанавливаем правила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Заполняем справочники</a:t>
            </a:r>
            <a:r>
              <a:rPr lang="en-US" dirty="0" smtClean="0"/>
              <a:t> (</a:t>
            </a:r>
            <a:r>
              <a:rPr lang="ru-RU" dirty="0" smtClean="0"/>
              <a:t>Банковские счета и касса</a:t>
            </a:r>
            <a:r>
              <a:rPr lang="en-US" dirty="0" smtClean="0"/>
              <a:t>)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Вводим первоначальные остатки (по взаиморасчетам)</a:t>
            </a:r>
          </a:p>
          <a:p>
            <a:pPr marL="514350" indent="-514350">
              <a:buAutoNum type="arabicPeriod"/>
            </a:pPr>
            <a:r>
              <a:rPr lang="ru-RU" dirty="0" smtClean="0"/>
              <a:t>Вводим первичные документы (поступления/расход с р/с)</a:t>
            </a:r>
          </a:p>
          <a:p>
            <a:pPr marL="514350" indent="-514350">
              <a:buAutoNum type="arabicPeriod"/>
            </a:pPr>
            <a:r>
              <a:rPr lang="ru-RU" dirty="0" smtClean="0"/>
              <a:t>Анализируем оперативные отчеты (Деньги, Денежный поток, Задолженность покупателей, задолженность по взаиморасчетам)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13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900113"/>
            <a:ext cx="97059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96988" y="812284"/>
            <a:ext cx="1751999" cy="901013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900113"/>
            <a:ext cx="97059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196988" y="812284"/>
            <a:ext cx="1751999" cy="901013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1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900113"/>
            <a:ext cx="97059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96988" y="812284"/>
            <a:ext cx="1751999" cy="901013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17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900113"/>
            <a:ext cx="970597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96988" y="812284"/>
            <a:ext cx="1751999" cy="901013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6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243013" y="812284"/>
            <a:ext cx="9705975" cy="5145604"/>
            <a:chOff x="1243013" y="812284"/>
            <a:chExt cx="9705975" cy="5145604"/>
          </a:xfrm>
        </p:grpSpPr>
        <p:pic>
          <p:nvPicPr>
            <p:cNvPr id="450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013" y="900113"/>
              <a:ext cx="9705975" cy="5057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9196988" y="812284"/>
              <a:ext cx="1751999" cy="901013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21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619125" y="288758"/>
            <a:ext cx="11205761" cy="5973930"/>
            <a:chOff x="619125" y="288758"/>
            <a:chExt cx="11205761" cy="5973930"/>
          </a:xfrm>
        </p:grpSpPr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25" y="595313"/>
              <a:ext cx="10953750" cy="566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10072887" y="288758"/>
              <a:ext cx="1751999" cy="901013"/>
            </a:xfrm>
            <a:prstGeom prst="rect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6499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3" y="285749"/>
            <a:ext cx="6011455" cy="390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15" y="998019"/>
            <a:ext cx="8963302" cy="381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95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6018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Насколько важна каждая статья?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Группировка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FFC000"/>
                </a:solidFill>
              </a:rPr>
              <a:t>Определить все источники поступлений (р/с, сейф, карты, кассы,...)</a:t>
            </a:r>
          </a:p>
          <a:p>
            <a:pPr marL="0" indent="0">
              <a:buNone/>
            </a:pPr>
            <a:endParaRPr lang="ru-RU" b="1" i="1" dirty="0">
              <a:solidFill>
                <a:srgbClr val="FFC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7" y="93495"/>
            <a:ext cx="4562475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24" y="2192654"/>
            <a:ext cx="401955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2517006" y="2893845"/>
            <a:ext cx="940067" cy="70264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504" y="444366"/>
            <a:ext cx="305752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7721064" y="2850532"/>
            <a:ext cx="940067" cy="702644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Работа в 1С:УНФ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2408" y="1806492"/>
            <a:ext cx="28398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Как получить</a:t>
            </a:r>
          </a:p>
          <a:p>
            <a:r>
              <a:rPr lang="ru-RU" sz="3600" b="1" dirty="0" smtClean="0"/>
              <a:t>ОДДС?</a:t>
            </a:r>
            <a:endParaRPr lang="ru-RU" sz="36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84" y="1893120"/>
            <a:ext cx="58959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9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324" y="11841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Шаг1. Справочник.</a:t>
            </a:r>
          </a:p>
          <a:p>
            <a:pPr marL="0" indent="0">
              <a:buNone/>
            </a:pPr>
            <a:r>
              <a:rPr lang="ru-RU" dirty="0" smtClean="0"/>
              <a:t>Шаг 2. Статьи движения ДС</a:t>
            </a:r>
          </a:p>
          <a:p>
            <a:pPr marL="0" indent="0">
              <a:buNone/>
            </a:pPr>
            <a:r>
              <a:rPr lang="ru-RU" dirty="0" smtClean="0"/>
              <a:t>для контрагентов</a:t>
            </a:r>
          </a:p>
          <a:p>
            <a:pPr marL="0" indent="0">
              <a:buNone/>
            </a:pPr>
            <a:r>
              <a:rPr lang="ru-RU" dirty="0" smtClean="0"/>
              <a:t>Шаг 3. Вводим первичные</a:t>
            </a:r>
          </a:p>
          <a:p>
            <a:pPr marL="0" indent="0">
              <a:buNone/>
            </a:pPr>
            <a:r>
              <a:rPr lang="ru-RU" dirty="0" smtClean="0"/>
              <a:t> документы</a:t>
            </a:r>
          </a:p>
          <a:p>
            <a:pPr marL="0" indent="0">
              <a:buNone/>
            </a:pPr>
            <a:r>
              <a:rPr lang="ru-RU" dirty="0" smtClean="0"/>
              <a:t>Шаг 4. ОДДС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87801"/>
            <a:ext cx="36957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0600" y="325020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FFC000"/>
                </a:solidFill>
              </a:rPr>
              <a:t>Работа в 1С:УНФ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58" y="1829051"/>
            <a:ext cx="607695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58" y="3128463"/>
            <a:ext cx="5932919" cy="487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01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36" y="308610"/>
            <a:ext cx="7991392" cy="612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30739" y="308610"/>
            <a:ext cx="2627697" cy="14143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6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49" y="783708"/>
            <a:ext cx="42195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324" y="2057046"/>
            <a:ext cx="24574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33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1125</TotalTime>
  <Words>148</Words>
  <Application>Microsoft Office PowerPoint</Application>
  <PresentationFormat>Широкоэкранный</PresentationFormat>
  <Paragraphs>45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Тема Office</vt:lpstr>
      <vt:lpstr>БИЗНЕС-АНАЛИЗ  В СРЕДЕ 1С:ПРЕДПРИЯТИЕ 8.3</vt:lpstr>
      <vt:lpstr>Работа в УНФ</vt:lpstr>
      <vt:lpstr>Работа в 1С: УНФ</vt:lpstr>
      <vt:lpstr>Презентация PowerPoint</vt:lpstr>
      <vt:lpstr>Презентация PowerPoint</vt:lpstr>
      <vt:lpstr>Работа в 1С:УНФ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отчета. Кассовый разрыв</vt:lpstr>
      <vt:lpstr>Управление ДС:</vt:lpstr>
      <vt:lpstr>БИЗНЕС-АНАЛИЗ  УПРАВЛЕНИЕ ПРИБЫЛЬЮ</vt:lpstr>
      <vt:lpstr>Презентация PowerPoint</vt:lpstr>
      <vt:lpstr>Но! Метод начисления эффективнее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БИЗНЕС-АНАЛИЗ  В СРЕДЕ 1С:ПРЕДПРИЯТИЕ 8.3</dc:title>
  <dc:creator>User</dc:creator>
  <cp:lastModifiedBy>User</cp:lastModifiedBy>
  <cp:revision>171</cp:revision>
  <dcterms:created xsi:type="dcterms:W3CDTF">2020-12-15T16:37:10Z</dcterms:created>
  <dcterms:modified xsi:type="dcterms:W3CDTF">2023-06-04T14:19:21Z</dcterms:modified>
</cp:coreProperties>
</file>